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5146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072055" y="7255264"/>
            <a:ext cx="10594428" cy="451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790"/>
              </a:lnSpc>
            </a:pPr>
            <a:r>
              <a:rPr lang="pt-BR" sz="3600" b="1" dirty="0" smtClean="0"/>
              <a:t>Equipe: Celio Rocha , Fernando dos Santos e João Vitor </a:t>
            </a:r>
            <a:endParaRPr lang="en-US" sz="3600" dirty="0"/>
          </a:p>
        </p:txBody>
      </p:sp>
      <p:sp>
        <p:nvSpPr>
          <p:cNvPr id="3" name="Retângulo 2"/>
          <p:cNvSpPr/>
          <p:nvPr/>
        </p:nvSpPr>
        <p:spPr>
          <a:xfrm>
            <a:off x="1477839" y="2469378"/>
            <a:ext cx="10683309" cy="4564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790"/>
              </a:lnSpc>
            </a:pPr>
            <a:r>
              <a:rPr lang="pt-BR" sz="2800" b="1" dirty="0" smtClean="0"/>
              <a:t>Métodos Probabilisticos / </a:t>
            </a:r>
            <a:r>
              <a:rPr lang="pt-BR" sz="2800" b="1" dirty="0" err="1" smtClean="0"/>
              <a:t>Kernels</a:t>
            </a:r>
            <a:r>
              <a:rPr lang="pt-BR" sz="2800" b="1" dirty="0" smtClean="0"/>
              <a:t> Aprendizado Bayesiano (</a:t>
            </a:r>
            <a:r>
              <a:rPr lang="pt-BR" sz="2800" b="1" dirty="0" err="1" smtClean="0"/>
              <a:t>Nive</a:t>
            </a:r>
            <a:r>
              <a:rPr lang="pt-BR" sz="2800" b="1" dirty="0" smtClean="0"/>
              <a:t> Bayes)</a:t>
            </a:r>
            <a:endParaRPr lang="en-US" sz="2800" dirty="0"/>
          </a:p>
        </p:txBody>
      </p:sp>
      <p:pic>
        <p:nvPicPr>
          <p:cNvPr id="2050" name="Picture 2" descr="undefin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939" y="3680792"/>
            <a:ext cx="3608490" cy="2889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888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/>
          <p:cNvSpPr/>
          <p:nvPr/>
        </p:nvSpPr>
        <p:spPr>
          <a:xfrm>
            <a:off x="1028700" y="1123533"/>
            <a:ext cx="7597854" cy="690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6"/>
              </a:lnSpc>
              <a:buNone/>
            </a:pPr>
            <a:r>
              <a:rPr lang="en-US" sz="4349" b="1" dirty="0" smtClean="0">
                <a:solidFill>
                  <a:srgbClr val="151617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Referências</a:t>
            </a:r>
            <a:endParaRPr lang="en-US" sz="434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028700" y="2040879"/>
            <a:ext cx="113728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Marcus, M; Santorini, B.; Marcinkiewicz, M.A. (1993). Building a Large Annotated Corpus of English: The Penn Treebank. Computational Linguistics, Vol. 19, No. 2, pp. 313-330. </a:t>
            </a:r>
          </a:p>
        </p:txBody>
      </p:sp>
      <p:sp>
        <p:nvSpPr>
          <p:cNvPr id="5" name="Retângulo 4"/>
          <p:cNvSpPr/>
          <p:nvPr/>
        </p:nvSpPr>
        <p:spPr>
          <a:xfrm>
            <a:off x="1028700" y="2914469"/>
            <a:ext cx="88299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Salton, G. (1988). Automatic Text Processing. Reading, MA: Addison-Wesley. </a:t>
            </a:r>
          </a:p>
        </p:txBody>
      </p:sp>
      <p:sp>
        <p:nvSpPr>
          <p:cNvPr id="6" name="Retângulo 5"/>
          <p:cNvSpPr/>
          <p:nvPr/>
        </p:nvSpPr>
        <p:spPr>
          <a:xfrm>
            <a:off x="1037898" y="3639251"/>
            <a:ext cx="119824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Soderland, S.G. (1996). Learning Texts Analysis Rules for Domain-Specific Natural Language Processing. PhD Thesis. Department of Computer Science, University of Massachusets. </a:t>
            </a:r>
          </a:p>
        </p:txBody>
      </p:sp>
      <p:sp>
        <p:nvSpPr>
          <p:cNvPr id="7" name="Retângulo 6"/>
          <p:cNvSpPr/>
          <p:nvPr/>
        </p:nvSpPr>
        <p:spPr>
          <a:xfrm>
            <a:off x="990600" y="4832433"/>
            <a:ext cx="119824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SHEN, X.; BOUTELL, M.; LUO, J.; BROWN, C. Multilabel machine </a:t>
            </a:r>
            <a:r>
              <a:rPr lang="pt-BR" dirty="0" smtClean="0"/>
              <a:t>learning and </a:t>
            </a:r>
            <a:r>
              <a:rPr lang="pt-BR" dirty="0"/>
              <a:t>its application to semantic scene classification. In: STORAGE AND RETRIEVAL METHODS AND APPLICATIONS FOR MULTIMEDIA, 2003, San Jose. Proceedings... San Jose: The International Society for Optics and Photonics, 2003. v. 5307, p. 188-199. DOI: 10.1117/12.523428.</a:t>
            </a:r>
          </a:p>
        </p:txBody>
      </p:sp>
      <p:sp>
        <p:nvSpPr>
          <p:cNvPr id="9" name="Retângulo 8"/>
          <p:cNvSpPr/>
          <p:nvPr/>
        </p:nvSpPr>
        <p:spPr>
          <a:xfrm>
            <a:off x="990600" y="6302614"/>
            <a:ext cx="124777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REIS, M. M. INFERÊNCIA ESTATÍSTICA– Estimação de Parâmetros. 2018. Disponível em: &lt;https://www.inf.ufsc.br/~marcelo.menezes.reis/Cap9.pdf&gt;. Acesso em: jun. 2018.</a:t>
            </a:r>
          </a:p>
        </p:txBody>
      </p:sp>
    </p:spTree>
    <p:extLst>
      <p:ext uri="{BB962C8B-B14F-4D97-AF65-F5344CB8AC3E}">
        <p14:creationId xmlns:p14="http://schemas.microsoft.com/office/powerpoint/2010/main" val="87588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542574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Aprendizado Bayesiano (Naive Bayes)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864037" y="5106829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62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79952" y="623411"/>
            <a:ext cx="7556897" cy="14170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79"/>
              </a:lnSpc>
              <a:buNone/>
            </a:pPr>
            <a:r>
              <a:rPr lang="en-US" sz="4463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Fundamentos do Naive </a:t>
            </a:r>
            <a:r>
              <a:rPr lang="en-US" sz="4463" b="1" dirty="0" smtClean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Bayes: principais</a:t>
            </a:r>
            <a:endParaRPr lang="en-US" sz="4463" dirty="0"/>
          </a:p>
        </p:txBody>
      </p:sp>
      <p:sp>
        <p:nvSpPr>
          <p:cNvPr id="6" name="Shape 3"/>
          <p:cNvSpPr/>
          <p:nvPr/>
        </p:nvSpPr>
        <p:spPr>
          <a:xfrm>
            <a:off x="6279952" y="2635568"/>
            <a:ext cx="510064" cy="510064"/>
          </a:xfrm>
          <a:prstGeom prst="roundRect">
            <a:avLst>
              <a:gd name="adj" fmla="val 179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63903" y="2720578"/>
            <a:ext cx="142161" cy="340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8"/>
              </a:lnSpc>
              <a:buNone/>
            </a:pPr>
            <a:r>
              <a:rPr lang="en-US" sz="2678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78" dirty="0"/>
          </a:p>
        </p:txBody>
      </p:sp>
      <p:sp>
        <p:nvSpPr>
          <p:cNvPr id="8" name="Text 5"/>
          <p:cNvSpPr/>
          <p:nvPr/>
        </p:nvSpPr>
        <p:spPr>
          <a:xfrm>
            <a:off x="7016710" y="2635568"/>
            <a:ext cx="4058722" cy="3542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0"/>
              </a:lnSpc>
            </a:pPr>
            <a:r>
              <a:rPr lang="pt-BR" sz="4000" b="1" dirty="0" smtClean="0"/>
              <a:t>Teorema de Bayes</a:t>
            </a:r>
            <a:endParaRPr lang="en-US" sz="4000" dirty="0"/>
          </a:p>
        </p:txBody>
      </p:sp>
      <p:sp>
        <p:nvSpPr>
          <p:cNvPr id="10" name="Shape 7"/>
          <p:cNvSpPr/>
          <p:nvPr/>
        </p:nvSpPr>
        <p:spPr>
          <a:xfrm>
            <a:off x="6279952" y="4114800"/>
            <a:ext cx="510064" cy="510064"/>
          </a:xfrm>
          <a:prstGeom prst="roundRect">
            <a:avLst>
              <a:gd name="adj" fmla="val 179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32902" y="4203772"/>
            <a:ext cx="206812" cy="340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8"/>
              </a:lnSpc>
              <a:buNone/>
            </a:pPr>
            <a:r>
              <a:rPr lang="en-US" sz="2678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78" dirty="0"/>
          </a:p>
        </p:txBody>
      </p:sp>
      <p:sp>
        <p:nvSpPr>
          <p:cNvPr id="12" name="Text 9"/>
          <p:cNvSpPr/>
          <p:nvPr/>
        </p:nvSpPr>
        <p:spPr>
          <a:xfrm>
            <a:off x="7156296" y="4203772"/>
            <a:ext cx="4313515" cy="3542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0"/>
              </a:lnSpc>
            </a:pPr>
            <a:r>
              <a:rPr lang="pt-BR" sz="4000" b="1" dirty="0"/>
              <a:t>Independência das Atributos</a:t>
            </a:r>
            <a:endParaRPr lang="en-US" sz="4000" dirty="0"/>
          </a:p>
        </p:txBody>
      </p:sp>
      <p:sp>
        <p:nvSpPr>
          <p:cNvPr id="13" name="Text 10"/>
          <p:cNvSpPr/>
          <p:nvPr/>
        </p:nvSpPr>
        <p:spPr>
          <a:xfrm>
            <a:off x="7016710" y="5185648"/>
            <a:ext cx="6820138" cy="725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6"/>
              </a:lnSpc>
              <a:buNone/>
            </a:pPr>
            <a:endParaRPr lang="en-US" sz="1785" dirty="0"/>
          </a:p>
        </p:txBody>
      </p:sp>
      <p:sp>
        <p:nvSpPr>
          <p:cNvPr id="14" name="Shape 11"/>
          <p:cNvSpPr/>
          <p:nvPr/>
        </p:nvSpPr>
        <p:spPr>
          <a:xfrm>
            <a:off x="6279952" y="5626193"/>
            <a:ext cx="510064" cy="510064"/>
          </a:xfrm>
          <a:prstGeom prst="roundRect">
            <a:avLst>
              <a:gd name="adj" fmla="val 179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430565" y="5711203"/>
            <a:ext cx="208836" cy="340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8"/>
              </a:lnSpc>
              <a:buNone/>
            </a:pPr>
            <a:r>
              <a:rPr lang="en-US" sz="2678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78" dirty="0"/>
          </a:p>
        </p:txBody>
      </p:sp>
      <p:sp>
        <p:nvSpPr>
          <p:cNvPr id="16" name="Text 13"/>
          <p:cNvSpPr/>
          <p:nvPr/>
        </p:nvSpPr>
        <p:spPr>
          <a:xfrm>
            <a:off x="7253882" y="5711889"/>
            <a:ext cx="3172897" cy="3542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0"/>
              </a:lnSpc>
              <a:buNone/>
            </a:pPr>
            <a:r>
              <a:rPr lang="en-US" sz="400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Classificação</a:t>
            </a:r>
            <a:r>
              <a:rPr lang="en-US" sz="223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endParaRPr lang="en-US" sz="2232" dirty="0"/>
          </a:p>
        </p:txBody>
      </p:sp>
      <p:sp>
        <p:nvSpPr>
          <p:cNvPr id="17" name="Text 14"/>
          <p:cNvSpPr/>
          <p:nvPr/>
        </p:nvSpPr>
        <p:spPr>
          <a:xfrm>
            <a:off x="7016710" y="6882884"/>
            <a:ext cx="6820138" cy="725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6"/>
              </a:lnSpc>
              <a:buNone/>
            </a:pPr>
            <a:endParaRPr lang="en-US" sz="178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4" name="Text 2"/>
          <p:cNvSpPr/>
          <p:nvPr/>
        </p:nvSpPr>
        <p:spPr>
          <a:xfrm>
            <a:off x="3496878" y="1531144"/>
            <a:ext cx="895659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Aplicações do Naive Bayes</a:t>
            </a:r>
            <a:endParaRPr lang="en-US" sz="4860" dirty="0"/>
          </a:p>
        </p:txBody>
      </p:sp>
      <p:sp>
        <p:nvSpPr>
          <p:cNvPr id="6" name="Text 4"/>
          <p:cNvSpPr/>
          <p:nvPr/>
        </p:nvSpPr>
        <p:spPr>
          <a:xfrm>
            <a:off x="864037" y="3833813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201233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439103" y="4288221"/>
            <a:ext cx="3832413" cy="19066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201233"/>
            <a:ext cx="3322915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3833813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1" name="Retângulo 10"/>
          <p:cNvSpPr/>
          <p:nvPr/>
        </p:nvSpPr>
        <p:spPr>
          <a:xfrm>
            <a:off x="355697" y="2643425"/>
            <a:ext cx="4130845" cy="1902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Classificação de Texto</a:t>
            </a:r>
            <a:endParaRPr lang="en-US" sz="2000" dirty="0"/>
          </a:p>
          <a:p>
            <a:pPr algn="ctr"/>
            <a:endParaRPr lang="pt-BR" dirty="0"/>
          </a:p>
        </p:txBody>
      </p:sp>
      <p:sp>
        <p:nvSpPr>
          <p:cNvPr id="12" name="Retângulo 11"/>
          <p:cNvSpPr/>
          <p:nvPr/>
        </p:nvSpPr>
        <p:spPr>
          <a:xfrm>
            <a:off x="4980367" y="4100042"/>
            <a:ext cx="4130845" cy="1902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Recomendações de Produtos</a:t>
            </a:r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pt-BR" dirty="0"/>
          </a:p>
        </p:txBody>
      </p:sp>
      <p:sp>
        <p:nvSpPr>
          <p:cNvPr id="13" name="Retângulo 12"/>
          <p:cNvSpPr/>
          <p:nvPr/>
        </p:nvSpPr>
        <p:spPr>
          <a:xfrm>
            <a:off x="9605097" y="5185470"/>
            <a:ext cx="4130845" cy="1902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Diagnóstico Médico </a:t>
            </a:r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186577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075"/>
              </a:lnSpc>
              <a:buNone/>
            </a:pPr>
            <a:r>
              <a:rPr lang="en-US" sz="3200" b="1" dirty="0" smtClean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Vantagens e Desvantagens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6612493" y="336196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6612493" y="3895844"/>
            <a:ext cx="689181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6612493" y="545687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6612493" y="5990749"/>
            <a:ext cx="689181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1052" y="3015403"/>
            <a:ext cx="942458" cy="928925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61298" y="5649754"/>
            <a:ext cx="909145" cy="909145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6416636" y="2305486"/>
            <a:ext cx="3417621" cy="2236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Vantagens</a:t>
            </a:r>
            <a:endParaRPr lang="pt-BR" sz="4800" dirty="0"/>
          </a:p>
        </p:txBody>
      </p:sp>
      <p:sp>
        <p:nvSpPr>
          <p:cNvPr id="16" name="Retângulo 15"/>
          <p:cNvSpPr/>
          <p:nvPr/>
        </p:nvSpPr>
        <p:spPr>
          <a:xfrm>
            <a:off x="7578525" y="5332272"/>
            <a:ext cx="4325886" cy="2236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Desvantagens</a:t>
            </a:r>
            <a:endParaRPr lang="en-US" sz="4800" dirty="0"/>
          </a:p>
          <a:p>
            <a:pPr algn="ctr"/>
            <a:endParaRPr lang="pt-BR" sz="4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39378" y="751761"/>
            <a:ext cx="7665244" cy="13204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99"/>
              </a:lnSpc>
              <a:buNone/>
            </a:pPr>
            <a:r>
              <a:rPr lang="en-US" sz="4159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Implementação do Naive Bayes</a:t>
            </a:r>
            <a:endParaRPr lang="en-US" sz="4159" dirty="0"/>
          </a:p>
        </p:txBody>
      </p:sp>
      <p:sp>
        <p:nvSpPr>
          <p:cNvPr id="6" name="Shape 3"/>
          <p:cNvSpPr/>
          <p:nvPr/>
        </p:nvSpPr>
        <p:spPr>
          <a:xfrm>
            <a:off x="1044773" y="2388989"/>
            <a:ext cx="22860" cy="5088731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1270992" y="2852857"/>
            <a:ext cx="739378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8" name="Shape 5"/>
          <p:cNvSpPr/>
          <p:nvPr/>
        </p:nvSpPr>
        <p:spPr>
          <a:xfrm>
            <a:off x="818555" y="2626638"/>
            <a:ext cx="475298" cy="475298"/>
          </a:xfrm>
          <a:prstGeom prst="roundRect">
            <a:avLst>
              <a:gd name="adj" fmla="val 192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89886" y="2705814"/>
            <a:ext cx="132517" cy="316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5"/>
              </a:lnSpc>
              <a:buNone/>
            </a:pPr>
            <a:r>
              <a:rPr lang="en-US" sz="249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95" dirty="0"/>
          </a:p>
        </p:txBody>
      </p:sp>
      <p:sp>
        <p:nvSpPr>
          <p:cNvPr id="10" name="Text 7"/>
          <p:cNvSpPr/>
          <p:nvPr/>
        </p:nvSpPr>
        <p:spPr>
          <a:xfrm>
            <a:off x="2218253" y="2600206"/>
            <a:ext cx="2818924" cy="3300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9"/>
              </a:lnSpc>
              <a:buNone/>
            </a:pPr>
            <a:r>
              <a:rPr lang="en-US" sz="208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Pré-Processamento</a:t>
            </a:r>
            <a:endParaRPr lang="en-US" sz="2080" dirty="0"/>
          </a:p>
        </p:txBody>
      </p:sp>
      <p:sp>
        <p:nvSpPr>
          <p:cNvPr id="11" name="Text 8"/>
          <p:cNvSpPr/>
          <p:nvPr/>
        </p:nvSpPr>
        <p:spPr>
          <a:xfrm>
            <a:off x="2218253" y="3056930"/>
            <a:ext cx="618636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2"/>
              </a:lnSpc>
              <a:buNone/>
            </a:pPr>
            <a:r>
              <a:rPr lang="en-US" sz="166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Preparar os dados, lidar com valores ausentes e transformar variáveis.</a:t>
            </a:r>
            <a:endParaRPr lang="en-US" sz="1664" dirty="0"/>
          </a:p>
        </p:txBody>
      </p:sp>
      <p:sp>
        <p:nvSpPr>
          <p:cNvPr id="12" name="Shape 9"/>
          <p:cNvSpPr/>
          <p:nvPr/>
        </p:nvSpPr>
        <p:spPr>
          <a:xfrm>
            <a:off x="1270992" y="4619506"/>
            <a:ext cx="739378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3" name="Shape 10"/>
          <p:cNvSpPr/>
          <p:nvPr/>
        </p:nvSpPr>
        <p:spPr>
          <a:xfrm>
            <a:off x="818555" y="4393287"/>
            <a:ext cx="475298" cy="475298"/>
          </a:xfrm>
          <a:prstGeom prst="roundRect">
            <a:avLst>
              <a:gd name="adj" fmla="val 192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59882" y="4472464"/>
            <a:ext cx="192643" cy="316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5"/>
              </a:lnSpc>
              <a:buNone/>
            </a:pPr>
            <a:r>
              <a:rPr lang="en-US" sz="249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95" dirty="0"/>
          </a:p>
        </p:txBody>
      </p:sp>
      <p:sp>
        <p:nvSpPr>
          <p:cNvPr id="15" name="Text 12"/>
          <p:cNvSpPr/>
          <p:nvPr/>
        </p:nvSpPr>
        <p:spPr>
          <a:xfrm>
            <a:off x="2218253" y="4366855"/>
            <a:ext cx="4186952" cy="3300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9"/>
              </a:lnSpc>
              <a:buNone/>
            </a:pPr>
            <a:r>
              <a:rPr lang="en-US" sz="208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Estimativa de Probabilidades</a:t>
            </a:r>
            <a:endParaRPr lang="en-US" sz="2080" dirty="0"/>
          </a:p>
        </p:txBody>
      </p:sp>
      <p:sp>
        <p:nvSpPr>
          <p:cNvPr id="16" name="Text 13"/>
          <p:cNvSpPr/>
          <p:nvPr/>
        </p:nvSpPr>
        <p:spPr>
          <a:xfrm>
            <a:off x="2218253" y="4823579"/>
            <a:ext cx="618636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2"/>
              </a:lnSpc>
              <a:buNone/>
            </a:pPr>
            <a:r>
              <a:rPr lang="en-US" sz="166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Calcular as probabilidades a priori e condicionais com base nos dados de treinamento.</a:t>
            </a:r>
            <a:endParaRPr lang="en-US" sz="1664" dirty="0"/>
          </a:p>
        </p:txBody>
      </p:sp>
      <p:sp>
        <p:nvSpPr>
          <p:cNvPr id="17" name="Shape 14"/>
          <p:cNvSpPr/>
          <p:nvPr/>
        </p:nvSpPr>
        <p:spPr>
          <a:xfrm>
            <a:off x="1270992" y="6386155"/>
            <a:ext cx="739378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8" name="Shape 15"/>
          <p:cNvSpPr/>
          <p:nvPr/>
        </p:nvSpPr>
        <p:spPr>
          <a:xfrm>
            <a:off x="818555" y="6159937"/>
            <a:ext cx="475298" cy="475298"/>
          </a:xfrm>
          <a:prstGeom prst="roundRect">
            <a:avLst>
              <a:gd name="adj" fmla="val 192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58929" y="6239113"/>
            <a:ext cx="194548" cy="316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5"/>
              </a:lnSpc>
              <a:buNone/>
            </a:pPr>
            <a:r>
              <a:rPr lang="en-US" sz="249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95" dirty="0"/>
          </a:p>
        </p:txBody>
      </p:sp>
      <p:sp>
        <p:nvSpPr>
          <p:cNvPr id="20" name="Text 17"/>
          <p:cNvSpPr/>
          <p:nvPr/>
        </p:nvSpPr>
        <p:spPr>
          <a:xfrm>
            <a:off x="2218253" y="6133505"/>
            <a:ext cx="2640925" cy="3300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9"/>
              </a:lnSpc>
              <a:buNone/>
            </a:pPr>
            <a:r>
              <a:rPr lang="en-US" sz="208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Classificação</a:t>
            </a:r>
            <a:endParaRPr lang="en-US" sz="2080" dirty="0"/>
          </a:p>
        </p:txBody>
      </p:sp>
      <p:sp>
        <p:nvSpPr>
          <p:cNvPr id="21" name="Text 18"/>
          <p:cNvSpPr/>
          <p:nvPr/>
        </p:nvSpPr>
        <p:spPr>
          <a:xfrm>
            <a:off x="2218253" y="6590228"/>
            <a:ext cx="618636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2"/>
              </a:lnSpc>
              <a:buNone/>
            </a:pPr>
            <a:r>
              <a:rPr lang="en-US" sz="166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Usar as probabilidades estimadas para classificar novos exemplos.</a:t>
            </a:r>
            <a:endParaRPr lang="en-US" sz="1664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51153" y="1100018"/>
            <a:ext cx="6597848" cy="5813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79"/>
              </a:lnSpc>
              <a:buNone/>
            </a:pPr>
            <a:r>
              <a:rPr lang="en-US" sz="3663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Otimizando o Naive Bayes</a:t>
            </a:r>
            <a:endParaRPr lang="en-US" sz="3663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404" y="2408161"/>
            <a:ext cx="903702" cy="9037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1153" y="2611517"/>
            <a:ext cx="2731770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89"/>
              </a:lnSpc>
            </a:pPr>
            <a:endParaRPr lang="en-US" sz="1831" dirty="0"/>
          </a:p>
        </p:txBody>
      </p:sp>
      <p:sp>
        <p:nvSpPr>
          <p:cNvPr id="8" name="Text 4"/>
          <p:cNvSpPr/>
          <p:nvPr/>
        </p:nvSpPr>
        <p:spPr>
          <a:xfrm>
            <a:off x="651153" y="3013710"/>
            <a:ext cx="7841694" cy="297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44"/>
              </a:lnSpc>
              <a:buNone/>
            </a:pPr>
            <a:endParaRPr lang="en-US" sz="1465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7855" y="4772402"/>
            <a:ext cx="669256" cy="669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51153" y="4520565"/>
            <a:ext cx="2631877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9"/>
              </a:lnSpc>
              <a:buNone/>
            </a:pPr>
            <a:endParaRPr lang="en-US" sz="1831" dirty="0"/>
          </a:p>
        </p:txBody>
      </p:sp>
      <p:sp>
        <p:nvSpPr>
          <p:cNvPr id="11" name="Text 6"/>
          <p:cNvSpPr/>
          <p:nvPr/>
        </p:nvSpPr>
        <p:spPr>
          <a:xfrm>
            <a:off x="651153" y="4922758"/>
            <a:ext cx="7841694" cy="297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44"/>
              </a:lnSpc>
              <a:buNone/>
            </a:pPr>
            <a:r>
              <a:rPr lang="en-US" sz="1465" dirty="0" smtClean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465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5560" y="6757110"/>
            <a:ext cx="744703" cy="74470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51153" y="6429613"/>
            <a:ext cx="2325767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89"/>
              </a:lnSpc>
              <a:buNone/>
            </a:pPr>
            <a:endParaRPr lang="en-US" sz="1831" dirty="0"/>
          </a:p>
        </p:txBody>
      </p:sp>
      <p:sp>
        <p:nvSpPr>
          <p:cNvPr id="14" name="Text 8"/>
          <p:cNvSpPr/>
          <p:nvPr/>
        </p:nvSpPr>
        <p:spPr>
          <a:xfrm>
            <a:off x="651153" y="6831806"/>
            <a:ext cx="7841694" cy="297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44"/>
              </a:lnSpc>
              <a:buNone/>
            </a:pPr>
            <a:endParaRPr lang="en-US" sz="1465" dirty="0"/>
          </a:p>
        </p:txBody>
      </p:sp>
      <p:sp>
        <p:nvSpPr>
          <p:cNvPr id="15" name="Arredondar Retângulo em um Canto Diagonal 14"/>
          <p:cNvSpPr/>
          <p:nvPr/>
        </p:nvSpPr>
        <p:spPr>
          <a:xfrm>
            <a:off x="1479408" y="2030069"/>
            <a:ext cx="4161711" cy="1658138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Ajuste de Parâmetros (</a:t>
            </a:r>
            <a:r>
              <a:rPr lang="pt-BR" sz="2800" b="1" dirty="0">
                <a:solidFill>
                  <a:schemeClr val="tx1"/>
                </a:solidFill>
              </a:rPr>
              <a:t>Suavização</a:t>
            </a:r>
            <a:r>
              <a:rPr lang="en-US" sz="2800" b="1" dirty="0">
                <a:solidFill>
                  <a:schemeClr val="tx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</a:t>
            </a:r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pt-BR" dirty="0"/>
          </a:p>
        </p:txBody>
      </p:sp>
      <p:sp>
        <p:nvSpPr>
          <p:cNvPr id="16" name="Elipse 15"/>
          <p:cNvSpPr/>
          <p:nvPr/>
        </p:nvSpPr>
        <p:spPr>
          <a:xfrm>
            <a:off x="2598374" y="3915965"/>
            <a:ext cx="3042745" cy="23112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Seleção de Atributos</a:t>
            </a:r>
            <a:endParaRPr lang="en-US" sz="3200" dirty="0"/>
          </a:p>
          <a:p>
            <a:pPr algn="ctr"/>
            <a:endParaRPr lang="pt-BR" dirty="0"/>
          </a:p>
        </p:txBody>
      </p:sp>
      <p:sp>
        <p:nvSpPr>
          <p:cNvPr id="17" name="Retângulo 16"/>
          <p:cNvSpPr/>
          <p:nvPr/>
        </p:nvSpPr>
        <p:spPr>
          <a:xfrm>
            <a:off x="3950077" y="6513248"/>
            <a:ext cx="4481692" cy="1232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chemeClr val="tx1"/>
                </a:solidFill>
              </a:rPr>
              <a:t>Tratamento de Dados Categóricos</a:t>
            </a:r>
            <a:endParaRPr lang="pt-BR" sz="3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59473" y="607933"/>
            <a:ext cx="7597854" cy="1380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6"/>
              </a:lnSpc>
              <a:buNone/>
            </a:pPr>
            <a:r>
              <a:rPr lang="en-US" sz="4349" b="1" dirty="0" smtClean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Extensões do Naive Bayes</a:t>
            </a:r>
            <a:endParaRPr lang="en-US" sz="4349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2319933"/>
            <a:ext cx="1104543" cy="176724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95367" y="2540794"/>
            <a:ext cx="3713440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Naive Bayes Multinomial</a:t>
            </a:r>
            <a:endParaRPr lang="en-US" sz="2174" dirty="0"/>
          </a:p>
        </p:txBody>
      </p:sp>
      <p:sp>
        <p:nvSpPr>
          <p:cNvPr id="8" name="Text 4"/>
          <p:cNvSpPr/>
          <p:nvPr/>
        </p:nvSpPr>
        <p:spPr>
          <a:xfrm>
            <a:off x="7695367" y="3018353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Variante para dados discretos, como frequência de palavras.</a:t>
            </a:r>
            <a:endParaRPr lang="en-US" sz="1739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4087178"/>
            <a:ext cx="1104543" cy="176724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695367" y="4308038"/>
            <a:ext cx="3447455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Naive Bayes Gaussiano</a:t>
            </a:r>
            <a:endParaRPr lang="en-US" sz="2174" dirty="0"/>
          </a:p>
        </p:txBody>
      </p:sp>
      <p:sp>
        <p:nvSpPr>
          <p:cNvPr id="11" name="Text 6"/>
          <p:cNvSpPr/>
          <p:nvPr/>
        </p:nvSpPr>
        <p:spPr>
          <a:xfrm>
            <a:off x="7695367" y="4785598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Indicado para dados contínuos, assumindo distribuição normal.</a:t>
            </a:r>
            <a:endParaRPr lang="en-US" sz="1739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5854422"/>
            <a:ext cx="1104543" cy="176724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95367" y="6075283"/>
            <a:ext cx="2882741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Naive Bayes Kernel</a:t>
            </a:r>
            <a:endParaRPr lang="en-US" sz="2174" dirty="0"/>
          </a:p>
        </p:txBody>
      </p:sp>
      <p:sp>
        <p:nvSpPr>
          <p:cNvPr id="14" name="Text 8"/>
          <p:cNvSpPr/>
          <p:nvPr/>
        </p:nvSpPr>
        <p:spPr>
          <a:xfrm>
            <a:off x="7695367" y="6552843"/>
            <a:ext cx="6161961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Usa uma função Kernel para lidar com não linearidades.</a:t>
            </a:r>
            <a:endParaRPr lang="en-US" sz="1739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894636"/>
            <a:ext cx="654200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Tendências Futuras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6350437" y="2314099"/>
            <a:ext cx="555427" cy="555427"/>
          </a:xfrm>
          <a:prstGeom prst="roundRect">
            <a:avLst>
              <a:gd name="adj" fmla="val 1646"/>
            </a:avLst>
          </a:prstGeom>
          <a:solidFill>
            <a:srgbClr val="F8ECE4"/>
          </a:solidFill>
          <a:ln w="15240">
            <a:solidFill>
              <a:srgbClr val="15161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0700" y="2406610"/>
            <a:ext cx="154781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5"/>
          <p:cNvSpPr/>
          <p:nvPr/>
        </p:nvSpPr>
        <p:spPr>
          <a:xfrm>
            <a:off x="7152680" y="2314099"/>
            <a:ext cx="5342692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Modelos Bayesianos Complexos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7152680" y="2847975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Combinação do Naive Bayes com técnicas de aprendizado profundo e redes Bayesianas.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6350437" y="4162544"/>
            <a:ext cx="555427" cy="555427"/>
          </a:xfrm>
          <a:prstGeom prst="roundRect">
            <a:avLst>
              <a:gd name="adj" fmla="val 1646"/>
            </a:avLst>
          </a:prstGeom>
          <a:solidFill>
            <a:srgbClr val="F8ECE4"/>
          </a:solidFill>
          <a:ln w="15240">
            <a:solidFill>
              <a:srgbClr val="15161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5576" y="4255056"/>
            <a:ext cx="225147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9"/>
          <p:cNvSpPr/>
          <p:nvPr/>
        </p:nvSpPr>
        <p:spPr>
          <a:xfrm>
            <a:off x="7152680" y="4162544"/>
            <a:ext cx="4279225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Aprendizado Incremental</a:t>
            </a:r>
            <a:endParaRPr lang="en-US" sz="2430" dirty="0"/>
          </a:p>
        </p:txBody>
      </p:sp>
      <p:sp>
        <p:nvSpPr>
          <p:cNvPr id="13" name="Text 10"/>
          <p:cNvSpPr/>
          <p:nvPr/>
        </p:nvSpPr>
        <p:spPr>
          <a:xfrm>
            <a:off x="7152680" y="4696420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Atualização contínua do modelo com novos dados, sem a necessidade de retreinamento.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6350437" y="6010989"/>
            <a:ext cx="555427" cy="555427"/>
          </a:xfrm>
          <a:prstGeom prst="roundRect">
            <a:avLst>
              <a:gd name="adj" fmla="val 1646"/>
            </a:avLst>
          </a:prstGeom>
          <a:solidFill>
            <a:srgbClr val="F8ECE4"/>
          </a:solidFill>
          <a:ln w="15240">
            <a:solidFill>
              <a:srgbClr val="15161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514386" y="6103501"/>
            <a:ext cx="227409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3"/>
          <p:cNvSpPr/>
          <p:nvPr/>
        </p:nvSpPr>
        <p:spPr>
          <a:xfrm>
            <a:off x="7152680" y="60109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Interpretabilidade</a:t>
            </a:r>
            <a:endParaRPr lang="en-US" sz="2430" dirty="0"/>
          </a:p>
        </p:txBody>
      </p:sp>
      <p:sp>
        <p:nvSpPr>
          <p:cNvPr id="17" name="Text 14"/>
          <p:cNvSpPr/>
          <p:nvPr/>
        </p:nvSpPr>
        <p:spPr>
          <a:xfrm>
            <a:off x="7152680" y="6544866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Maior compreensão das decisões do modelo, tornando-o mais transparente.</a:t>
            </a:r>
            <a:endParaRPr lang="en-US" sz="1944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415</Words>
  <Application>Microsoft Office PowerPoint</Application>
  <PresentationFormat>Personalizar</PresentationFormat>
  <Paragraphs>64</Paragraphs>
  <Slides>10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Calibri</vt:lpstr>
      <vt:lpstr>Inconsolata</vt:lpstr>
      <vt:lpstr>Montserrat</vt:lpstr>
      <vt:lpstr>Times New Roman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Usuário do Windows</cp:lastModifiedBy>
  <cp:revision>17</cp:revision>
  <dcterms:created xsi:type="dcterms:W3CDTF">2024-08-07T16:44:35Z</dcterms:created>
  <dcterms:modified xsi:type="dcterms:W3CDTF">2024-08-09T02:56:06Z</dcterms:modified>
</cp:coreProperties>
</file>